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57" r:id="rId3"/>
    <p:sldId id="256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6" y="4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/>
      <dgm:t>
        <a:bodyPr/>
        <a:lstStyle/>
        <a:p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жұбайы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зайыбы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тұратын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жұмыс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істейтін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немесе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қызметін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өткеретін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елді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мекенде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бос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орын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болмаған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жағдайдағы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адамдарға</a:t>
          </a:r>
          <a:r>
            <a:rPr lang="ru-RU" sz="20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І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және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ІІ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топтағы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мүгедектерге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одан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әрі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оқу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үшін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мемлекеттік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білім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беру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тапсырысы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негізінде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түскен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 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/>
      <dgm:t>
        <a:bodyPr/>
        <a:lstStyle/>
        <a:p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жүкті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әйелдерге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баласы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бар,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сондай-ақ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баланы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балаларды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өзі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жатқан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.</a:t>
          </a:r>
          <a:endParaRPr lang="ru-RU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  <dgm:t>
        <a:bodyPr/>
        <a:lstStyle/>
        <a:p>
          <a:endParaRPr lang="ru-RU"/>
        </a:p>
      </dgm:t>
    </dgm:pt>
    <dgm:pt modelId="{D346C6A6-8246-47AB-BA42-FE20C1CD2B86}" type="pres">
      <dgm:prSet presAssocID="{AA284D64-C1C1-42BD-8718-F9AA861ECC44}" presName="cycle" presStyleCnt="0"/>
      <dgm:spPr/>
      <dgm:t>
        <a:bodyPr/>
        <a:lstStyle/>
        <a:p>
          <a:endParaRPr lang="ru-RU"/>
        </a:p>
      </dgm:t>
    </dgm:pt>
    <dgm:pt modelId="{7BC4006F-FF8F-4445-947E-BB6112056A9C}" type="pres">
      <dgm:prSet presAssocID="{AA284D64-C1C1-42BD-8718-F9AA861ECC44}" presName="srcNode" presStyleLbl="node1" presStyleIdx="0" presStyleCnt="4"/>
      <dgm:spPr/>
      <dgm:t>
        <a:bodyPr/>
        <a:lstStyle/>
        <a:p>
          <a:endParaRPr lang="ru-RU"/>
        </a:p>
      </dgm:t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  <dgm:t>
        <a:bodyPr/>
        <a:lstStyle/>
        <a:p>
          <a:endParaRPr lang="ru-RU"/>
        </a:p>
      </dgm:t>
    </dgm:pt>
    <dgm:pt modelId="{EB3A2C75-E9C0-4540-8623-B009F9313ECD}" type="pres">
      <dgm:prSet presAssocID="{AA284D64-C1C1-42BD-8718-F9AA861ECC44}" presName="dstNode" presStyleLbl="node1" presStyleIdx="0" presStyleCnt="4"/>
      <dgm:spPr/>
      <dgm:t>
        <a:bodyPr/>
        <a:lstStyle/>
        <a:p>
          <a:endParaRPr lang="ru-RU"/>
        </a:p>
      </dgm:t>
    </dgm:pt>
    <dgm:pt modelId="{DD2CE743-1BD9-4C69-9C86-EA4B2355F136}" type="pres">
      <dgm:prSet presAssocID="{945EDFFE-061E-4657-ACC5-AC089EFED63C}" presName="text_1" presStyleLbl="node1" presStyleIdx="0" presStyleCnt="4" custScaleY="163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  <dgm:t>
        <a:bodyPr/>
        <a:lstStyle/>
        <a:p>
          <a:endParaRPr lang="ru-RU"/>
        </a:p>
      </dgm:t>
    </dgm:pt>
    <dgm:pt modelId="{7A5E0F80-9AE2-41F2-818C-8BF6FEA37ACF}" type="pres">
      <dgm:prSet presAssocID="{945EDFFE-061E-4657-ACC5-AC089EFED63C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  <dgm:t>
        <a:bodyPr/>
        <a:lstStyle/>
        <a:p>
          <a:endParaRPr lang="ru-RU"/>
        </a:p>
      </dgm:t>
    </dgm:pt>
    <dgm:pt modelId="{F7DFE686-F4C1-48F9-8A3E-06CBA55A00D8}" type="pres">
      <dgm:prSet presAssocID="{8F3689CC-AAB0-4E64-BB85-446B0579A944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  <dgm:t>
        <a:bodyPr/>
        <a:lstStyle/>
        <a:p>
          <a:endParaRPr lang="ru-RU"/>
        </a:p>
      </dgm:t>
    </dgm:pt>
    <dgm:pt modelId="{E8D14D36-A03C-4628-BE87-2BFEF558BCD3}" type="pres">
      <dgm:prSet presAssocID="{350A1505-26E1-461D-A4E5-5ED653BA1584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  <dgm:t>
        <a:bodyPr/>
        <a:lstStyle/>
        <a:p>
          <a:endParaRPr lang="ru-RU"/>
        </a:p>
      </dgm:t>
    </dgm:pt>
    <dgm:pt modelId="{DBE91ECD-BE3B-4AE0-9F84-B98ED75A79CD}" type="pres">
      <dgm:prSet presAssocID="{58A6E7B5-6A73-49D1-8005-2FD91D7582D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132661"/>
          <a:ext cx="7613421" cy="11792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жұбайы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зайыбы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тұратын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жұмыс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істейтін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немесе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қызметін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өткеретін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елді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мекенде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бос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орын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болмаған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жағдайдағы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адамдарға</a:t>
          </a:r>
          <a:r>
            <a:rPr lang="ru-RU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;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132661"/>
        <a:ext cx="7613421" cy="1179257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І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және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ІІ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топтағы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мүгедектерге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одан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әрі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оқу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үшін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мемлекеттік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білім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беру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тапсырысы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негізінде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түскен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; 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жүкті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әйелдерге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баласы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бар,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сондай-ақ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үш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жасқа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дейінгі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баланы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(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балаларды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)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өзі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жатқан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 </a:t>
          </a:r>
          <a:r>
            <a:rPr lang="ru-RU" sz="2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адамдарға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cs typeface="Arial" pitchFamily="34" charset="0"/>
            </a:rPr>
            <a:t>.</a:t>
          </a:r>
          <a:endParaRPr lang="ru-RU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3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54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2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051721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Қазақстан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Республикасы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                             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ғылым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министрлігі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Қаржы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орталығы</a:t>
            </a:r>
            <a:r>
              <a:rPr lang="ru-RU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» АҚ</a:t>
            </a:r>
            <a:endParaRPr lang="ru-RU" dirty="0">
              <a:solidFill>
                <a:srgbClr val="17375E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1988840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Жас мамандар мен </a:t>
            </a:r>
            <a:r>
              <a:rPr lang="en-US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r>
              <a:rPr lang="kk-KZ" sz="4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философия докторларының жұмысты өтеу міндеті </a:t>
            </a: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507"/>
            <a:ext cx="1442185" cy="12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62241" y="6021288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  <a:ea typeface="굴림" pitchFamily="34" charset="-127"/>
                <a:cs typeface="Times New Roman" pitchFamily="18" charset="0"/>
              </a:rPr>
              <a:t>Нұр-Сұлтан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ea typeface="굴림" pitchFamily="34" charset="-127"/>
                <a:cs typeface="Times New Roman" pitchFamily="18" charset="0"/>
              </a:rPr>
              <a:t> қ.</a:t>
            </a:r>
            <a:endParaRPr lang="ru-RU" b="1" dirty="0">
              <a:solidFill>
                <a:srgbClr val="002060"/>
              </a:solidFill>
              <a:latin typeface="Book Antiqua" pitchFamily="18" charset="0"/>
              <a:ea typeface="굴림" pitchFamily="34" charset="-127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44" t="13596" r="27865" b="11403"/>
          <a:stretch/>
        </p:blipFill>
        <p:spPr>
          <a:xfrm>
            <a:off x="7020273" y="176296"/>
            <a:ext cx="1316140" cy="130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634082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Философия докторларын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PhD)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 тәртібі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12568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мынадай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тіртіппен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 ЖОО-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ларда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kk-KZ" sz="2100" b="1" dirty="0" smtClean="0">
                <a:solidFill>
                  <a:srgbClr val="00B0F0"/>
                </a:solidFill>
                <a:latin typeface="Book Antiqua" pitchFamily="18" charset="0"/>
              </a:rPr>
              <a:t>дербес бөлу жөніндегі комиссиялар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құрылады. </a:t>
            </a:r>
          </a:p>
          <a:p>
            <a:pPr algn="just"/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(PhD)</a:t>
            </a:r>
            <a:r>
              <a:rPr lang="kk-KZ" sz="2100" dirty="0">
                <a:solidFill>
                  <a:srgbClr val="0070C0"/>
                </a:solidFill>
                <a:latin typeface="Book Antiqua" pitchFamily="18" charset="0"/>
              </a:rPr>
              <a:t> дербес бөлу 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ЖОО-лар мен ғылыми ұйымдардың кадрларға қажеттілік туралы өтінімдеріне сәйкес жүзеге асырылады. </a:t>
            </a:r>
            <a:endParaRPr lang="ru-RU" sz="21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сәтінде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халықты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қамту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орталығына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1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тіркелу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b="1" dirty="0" err="1" smtClean="0">
                <a:solidFill>
                  <a:srgbClr val="00B0F0"/>
                </a:solidFill>
                <a:latin typeface="Book Antiqua" pitchFamily="18" charset="0"/>
              </a:rPr>
              <a:t>үшін</a:t>
            </a:r>
            <a:r>
              <a:rPr lang="ru-RU" sz="21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жіберіледі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оның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тіркеуде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уақыты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мерзіміне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 err="1" smtClean="0">
                <a:solidFill>
                  <a:srgbClr val="0070C0"/>
                </a:solidFill>
                <a:latin typeface="Book Antiqua" pitchFamily="18" charset="0"/>
              </a:rPr>
              <a:t>есептеледі</a:t>
            </a:r>
            <a:r>
              <a:rPr lang="ru-RU" sz="21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Ағымдағы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жылы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оқуын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u="sng" dirty="0" err="1" smtClean="0">
                <a:solidFill>
                  <a:srgbClr val="0070C0"/>
                </a:solidFill>
                <a:latin typeface="Book Antiqua" pitchFamily="18" charset="0"/>
              </a:rPr>
              <a:t>бітірген</a:t>
            </a:r>
            <a:r>
              <a:rPr lang="ru-RU" sz="21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философия </a:t>
            </a:r>
            <a:r>
              <a:rPr lang="ru-RU" sz="21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1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100" dirty="0" err="1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1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kk-KZ" sz="2100" b="1" dirty="0" smtClean="0">
                <a:solidFill>
                  <a:srgbClr val="00B0F0"/>
                </a:solidFill>
                <a:latin typeface="Book Antiqua" pitchFamily="18" charset="0"/>
              </a:rPr>
              <a:t>1 қыркүйектен кешікпей </a:t>
            </a:r>
            <a:r>
              <a:rPr lang="kk-KZ" sz="2100" dirty="0" smtClean="0">
                <a:solidFill>
                  <a:srgbClr val="0070C0"/>
                </a:solidFill>
                <a:latin typeface="Book Antiqua" pitchFamily="18" charset="0"/>
              </a:rPr>
              <a:t>жолдама бойынша жұмыс орнына келеді</a:t>
            </a:r>
            <a:endParaRPr lang="ru-RU" sz="21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endParaRPr lang="ru-RU" sz="2100" dirty="0">
              <a:solidFill>
                <a:srgbClr val="0070C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0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581"/>
            <a:ext cx="8748464" cy="954107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«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Білім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туралы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» 47-баптың 17-2)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тармағында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жұмысты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өтеу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міндетінен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босату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қарастырылған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 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</a:b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(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оқу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бітірген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жылы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Бөлу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комиссиясының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шешімімен</a:t>
            </a:r>
            <a:r>
              <a:rPr lang="ru-RU" sz="1600" b="1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ғана</a:t>
            </a: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 </a:t>
            </a:r>
            <a:r>
              <a:rPr lang="ru-RU" sz="1600" b="1" i="1" dirty="0" err="1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ұсынылады</a:t>
            </a:r>
            <a:r>
              <a:rPr lang="ru-RU" sz="1600" i="1" dirty="0" smtClean="0">
                <a:solidFill>
                  <a:srgbClr val="C00000"/>
                </a:solidFill>
                <a:latin typeface="Book Antiqua" pitchFamily="18" charset="0"/>
                <a:ea typeface="굴림" pitchFamily="34" charset="-127"/>
                <a:cs typeface="+mn-cs"/>
              </a:rPr>
              <a:t>)</a:t>
            </a:r>
            <a:endParaRPr lang="ru-RU" sz="1600" b="1" i="1" dirty="0">
              <a:solidFill>
                <a:srgbClr val="C00000"/>
              </a:solidFill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92758921"/>
              </p:ext>
            </p:extLst>
          </p:nvPr>
        </p:nvGraphicFramePr>
        <p:xfrm>
          <a:off x="539552" y="748928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7946" y="1259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3678" y="23210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34104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44998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5229200"/>
            <a:ext cx="88569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latin typeface="Book Antiqua" pitchFamily="18" charset="0"/>
              </a:rPr>
              <a:t>МЕРЗІМДІ ҰЗАРТУ НЕ КЕЙІНГЕ ШЕГЕРУ:</a:t>
            </a:r>
          </a:p>
          <a:p>
            <a:pPr algn="just"/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Мерзімдік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әскери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B0F0"/>
                </a:solidFill>
                <a:latin typeface="Book Antiqua" pitchFamily="18" charset="0"/>
              </a:rPr>
              <a:t>қызметке</a:t>
            </a:r>
            <a:r>
              <a:rPr lang="ru-RU" sz="17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түскенде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шақырылғанда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маманға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мерзіміне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уақытын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Book Antiqua" pitchFamily="18" charset="0"/>
              </a:rPr>
              <a:t>қоспастан</a:t>
            </a:r>
            <a:r>
              <a:rPr lang="ru-RU" sz="17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уақытына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мерзімі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кейін</a:t>
            </a:r>
            <a:r>
              <a:rPr lang="ru-RU" sz="17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700" b="1" dirty="0" err="1">
                <a:solidFill>
                  <a:srgbClr val="002060"/>
                </a:solidFill>
                <a:latin typeface="Book Antiqua" pitchFamily="18" charset="0"/>
              </a:rPr>
              <a:t>шегеріледі</a:t>
            </a:r>
            <a:r>
              <a:rPr lang="ru-RU" sz="1700" b="1" dirty="0" smtClean="0">
                <a:solidFill>
                  <a:srgbClr val="002060"/>
                </a:solidFill>
                <a:latin typeface="Book Antiqua" pitchFamily="18" charset="0"/>
              </a:rPr>
              <a:t>.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(2012 </a:t>
            </a:r>
            <a:r>
              <a:rPr lang="ru-RU" sz="1700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sz="1700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sz="1700" dirty="0" smtClean="0">
                <a:solidFill>
                  <a:srgbClr val="002060"/>
                </a:solidFill>
                <a:latin typeface="Book Antiqua" pitchFamily="18" charset="0"/>
              </a:rPr>
              <a:t> № 390 ҚР ҮҚ 19-т.). </a:t>
            </a:r>
            <a:endParaRPr lang="ru-RU" sz="1700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79" b="83993" l="13375" r="80500"/>
                    </a14:imgEffect>
                    <a14:imgEffect>
                      <a14:artisticTexturizer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167" r="18999" b="15228"/>
          <a:stretch/>
        </p:blipFill>
        <p:spPr>
          <a:xfrm>
            <a:off x="1907704" y="620688"/>
            <a:ext cx="5458544" cy="47410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872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Білім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туралы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» ҚР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Заңының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47- </a:t>
            </a:r>
            <a:r>
              <a:rPr lang="ru-RU" b="1" dirty="0" err="1" smtClean="0">
                <a:solidFill>
                  <a:srgbClr val="0070C0"/>
                </a:solidFill>
                <a:latin typeface="Book Antiqua" panose="02040602050305030304" pitchFamily="18" charset="0"/>
              </a:rPr>
              <a:t>бабының</a:t>
            </a:r>
            <a:r>
              <a:rPr lang="ru-RU" b="1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 17-4-тармағында:  </a:t>
            </a:r>
          </a:p>
          <a:p>
            <a:pPr marL="0" indent="0" algn="ctr">
              <a:buNone/>
            </a:pPr>
            <a:r>
              <a:rPr lang="ru-RU" sz="15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.</a:t>
            </a: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Book Antiqua" panose="02040602050305030304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Жұмысты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өтеу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жөніндегі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міндетті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орындамағаны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жас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anose="02040602050305030304" pitchFamily="18" charset="0"/>
              </a:rPr>
              <a:t>маман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 философия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докторы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өзінің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оқуына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байланысты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бюджет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қаражаты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есебінен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шыққан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шығыстарды</a:t>
            </a:r>
            <a:r>
              <a:rPr lang="ru-RU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саласындағы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уәкілетті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органның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операторы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арқылы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бюджетке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өтеуге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міндетті</a:t>
            </a:r>
            <a:r>
              <a:rPr lang="ru-RU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деп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жазылған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 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Мониторингілеу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бағдарламасының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операторы «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Қаржы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орталығы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 АҚ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болып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табылады</a:t>
            </a:r>
            <a:r>
              <a:rPr lang="ru-RU" sz="26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endParaRPr lang="ru-RU" sz="26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0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2191574" y="1517883"/>
            <a:ext cx="5991225" cy="74785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9000">
                <a:srgbClr val="F7E8E8"/>
              </a:gs>
              <a:gs pos="27000">
                <a:schemeClr val="accent2">
                  <a:lumMod val="40000"/>
                  <a:lumOff val="60000"/>
                </a:schemeClr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«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туралы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» ҚР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Заңының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47-бабының 17-тармағына, ҚР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Үкіметінің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            2012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№ 390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қаулысымен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бекітілген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мамандарды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жіберу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қағидаларына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Book Antiqua" pitchFamily="18" charset="0"/>
              </a:rPr>
              <a:t>сәйкес</a:t>
            </a:r>
            <a:r>
              <a:rPr lang="ru-RU" sz="18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484784"/>
            <a:ext cx="8311217" cy="4738012"/>
            <a:chOff x="509786" y="1136898"/>
            <a:chExt cx="8311217" cy="4738012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917848"/>
              <a:ext cx="5991225" cy="777504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311427"/>
              <a:ext cx="4151312" cy="1357312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833223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368728"/>
              <a:ext cx="4891087" cy="942700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369146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305250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Book Antiqua" panose="02040602050305030304" pitchFamily="18" charset="0"/>
                <a:ea typeface="굴림" pitchFamily="34" charset="-127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3749849" y="2695352"/>
              <a:ext cx="496897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жоғары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немесе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жоғары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орнынан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кейінгі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беру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орындарында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ғылыми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161257" y="1856978"/>
              <a:ext cx="565974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/мед 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беру/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денсаулық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сақтау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жұмысты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.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бойынша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меншік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нысанына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қарамастан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жұмысты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   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667657" y="1136898"/>
              <a:ext cx="6051165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2008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педагогикалық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);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ветеринарлық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)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ауылдық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жердегі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білім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беру/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денсаулық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сақтау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/ветеринария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саласындағы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>
                  <a:solidFill>
                    <a:srgbClr val="002060"/>
                  </a:solidFill>
                  <a:latin typeface="Book Antiqua" pitchFamily="18" charset="0"/>
                </a:rPr>
                <a:t>жұмысты</a:t>
              </a:r>
              <a:r>
                <a:rPr kumimoji="1" lang="ru-RU" altLang="ko-KR" sz="105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05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endParaRPr kumimoji="1" lang="en-US" altLang="ko-KR" sz="105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Book Antiqua" panose="02040602050305030304" pitchFamily="18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982729" y="2310272"/>
              <a:ext cx="1178528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Мемл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.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тапсырыс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180438" y="1282655"/>
              <a:ext cx="1138996" cy="491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Ауыл</a:t>
              </a:r>
              <a:r>
                <a:rPr kumimoji="1" lang="ru-RU" altLang="ko-KR" sz="16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квотасы</a:t>
              </a:r>
              <a:endParaRPr kumimoji="1" lang="en-US" altLang="ko-K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180438" y="4930552"/>
              <a:ext cx="3192463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Жоғары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оқу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орнынан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кейінгі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білім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/>
              </a:r>
              <a:b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</a:b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(1. магистратура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, 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2. резидентура</a:t>
              </a:r>
              <a:r>
                <a:rPr kumimoji="1" lang="ru-RU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Gulim" pitchFamily="34" charset="-127"/>
                </a:rPr>
                <a:t>)</a:t>
              </a:r>
              <a:endParaRPr kumimoji="1" lang="en-US" altLang="ko-KR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56695" y="3171387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Философия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докторлары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 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  <a:ea typeface="굴림" pitchFamily="34" charset="-127"/>
                </a:rPr>
                <a:t>PhD)</a:t>
              </a: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4039181" y="4305250"/>
              <a:ext cx="4679641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2016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пед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./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мед.мамандықтар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бойынша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білім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беру/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денсаулық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сақтау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ұйымдарында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; 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</a:b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2017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u="sng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бойынша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u="sng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u="sng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меншік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нысанына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қарамастан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; </a:t>
              </a:r>
            </a:p>
            <a:p>
              <a:pPr marL="228600" indent="-228600" algn="r" eaLnBrk="0" fontAlgn="base" latinLnBrk="1" hangingPunct="0">
                <a:spcBef>
                  <a:spcPct val="0"/>
                </a:spcBef>
                <a:spcAft>
                  <a:spcPct val="0"/>
                </a:spcAft>
                <a:buFontTx/>
                <a:buAutoNum type="arabicPeriod"/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2016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дылдан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денсаулық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сақтау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ұйымдарында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жұмысты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өтейді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.</a:t>
              </a: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899592" y="1074222"/>
            <a:ext cx="75910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азаматтарға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үш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міндеті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жүктелген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: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ЖОО-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бітіргеннен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кейін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3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жыл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3333367" y="3670080"/>
            <a:ext cx="505505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r" eaLnBrk="0" fontAlgn="base" latinLnBrk="1" hangingPunct="0">
              <a:spcBef>
                <a:spcPct val="0"/>
              </a:spcBef>
              <a:spcAft>
                <a:spcPct val="0"/>
              </a:spcAft>
            </a:pP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2016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түскен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.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жастары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қатарынан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шыққан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, 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Қазақстан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Республикасының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Үкіметі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белгілеген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өңірлерге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>
                <a:solidFill>
                  <a:srgbClr val="002060"/>
                </a:solidFill>
                <a:latin typeface="Book Antiqua" pitchFamily="18" charset="0"/>
              </a:rPr>
              <a:t>қоныс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аударушы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ҚР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азаматтары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техникалық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шаруашылығы</a:t>
            </a:r>
            <a:r>
              <a:rPr kumimoji="1" lang="ru-RU" altLang="ko-KR" sz="12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оқыған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жері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өңірде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kumimoji="1" lang="ru-RU" altLang="ko-KR" sz="1200" dirty="0" err="1" smtClean="0">
                <a:solidFill>
                  <a:srgbClr val="002060"/>
                </a:solidFill>
                <a:latin typeface="Book Antiqua" pitchFamily="18" charset="0"/>
              </a:rPr>
              <a:t>өтейді</a:t>
            </a:r>
            <a:endParaRPr kumimoji="1" lang="en-US" altLang="ko-KR" sz="12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0800000" flipV="1">
            <a:off x="914400" y="2091055"/>
            <a:ext cx="1277174" cy="1"/>
          </a:xfrm>
          <a:prstGeom prst="bentConnector3">
            <a:avLst>
              <a:gd name="adj1" fmla="val 50000"/>
            </a:avLst>
          </a:prstGeom>
          <a:ln w="19050" cap="rnd"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10476656" y="2569176"/>
            <a:ext cx="886782" cy="3016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algn="ctr" eaLnBrk="0" fontAlgn="base" latinLnBrk="1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k-KZ" altLang="ko-KR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rPr>
              <a:t>Серпін</a:t>
            </a:r>
            <a:endParaRPr kumimoji="1" lang="en-US" altLang="ko-KR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ea typeface="Gulim" pitchFamily="34" charset="-127"/>
            </a:endParaRPr>
          </a:p>
        </p:txBody>
      </p:sp>
      <p:sp>
        <p:nvSpPr>
          <p:cNvPr id="58" name="Line 7"/>
          <p:cNvSpPr>
            <a:spLocks noChangeShapeType="1"/>
          </p:cNvSpPr>
          <p:nvPr/>
        </p:nvSpPr>
        <p:spPr bwMode="auto">
          <a:xfrm>
            <a:off x="2566990" y="2265734"/>
            <a:ext cx="5707060" cy="0"/>
          </a:xfrm>
          <a:prstGeom prst="line">
            <a:avLst/>
          </a:prstGeom>
          <a:noFill/>
          <a:ln w="12700">
            <a:solidFill>
              <a:srgbClr val="000000">
                <a:alpha val="50195"/>
              </a:srgb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914400" y="4177911"/>
            <a:ext cx="2845718" cy="73142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Квота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шегінде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оқуға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түскен</a:t>
            </a:r>
            <a:endParaRPr kumimoji="1" lang="ru-RU" altLang="ko-KR" sz="1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 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ауыл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жастары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қатарынан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шыққан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 </a:t>
            </a:r>
          </a:p>
          <a:p>
            <a:pPr algn="ctr" eaLnBrk="0" fontAlgn="base" latinLnBrk="1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ҚР </a:t>
            </a:r>
            <a:r>
              <a:rPr kumimoji="1" lang="ru-RU" altLang="ko-KR" sz="1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азаматтары</a:t>
            </a:r>
            <a:r>
              <a:rPr kumimoji="1" lang="ru-RU" altLang="ko-KR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굴림" pitchFamily="34" charset="-127"/>
              </a:rPr>
              <a:t> </a:t>
            </a:r>
            <a:endParaRPr kumimoji="1" lang="en-US" altLang="ko-KR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0" y="363952"/>
            <a:ext cx="3540103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АУЫЛ КВОТАСЫ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55" y="1052736"/>
            <a:ext cx="7711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ветеринариялық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интернатура)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0143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2228" y="2204864"/>
            <a:ext cx="5711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5444" y="299695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Медициналық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94068" y="29969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Ветеринарлық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259632" y="3861049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977532" y="3861049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086156" y="3905550"/>
            <a:ext cx="68407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5070824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 smtClean="0">
                <a:solidFill>
                  <a:srgbClr val="0070C0"/>
                </a:solidFill>
                <a:latin typeface="Book Antiqua" pitchFamily="18" charset="0"/>
              </a:rPr>
              <a:t>жерде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БІЛІМ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5424" y="508759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жерде</a:t>
            </a:r>
            <a: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  <a:t/>
            </a:r>
            <a:br>
              <a:rPr lang="ru-RU" u="sng" dirty="0" smtClean="0">
                <a:solidFill>
                  <a:srgbClr val="0070C0"/>
                </a:solidFill>
                <a:latin typeface="Book Antiqua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ДЕНСАУЛЫҚ САҚТАУ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4468" y="508759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Ауылдық</a:t>
            </a:r>
            <a:r>
              <a:rPr lang="ru-RU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u="sng" dirty="0" err="1">
                <a:solidFill>
                  <a:srgbClr val="0070C0"/>
                </a:solidFill>
                <a:latin typeface="Book Antiqua" pitchFamily="18" charset="0"/>
              </a:rPr>
              <a:t>жерде</a:t>
            </a:r>
            <a:r>
              <a:rPr lang="ru-RU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endParaRPr lang="ru-RU" u="sng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ВЕТЕРЕНАРИЯ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саласындағы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5184" y="334397"/>
            <a:ext cx="7488832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 МЕМЛЕКЕТТІК БІЛІМ БЕРУ ТАПСЫРЫСЫ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17193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Мемлекеттік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білім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беру </a:t>
            </a:r>
            <a:r>
              <a:rPr lang="ru-RU" sz="2000" b="1" i="1" u="sng" dirty="0" err="1" smtClean="0">
                <a:solidFill>
                  <a:srgbClr val="FF0000"/>
                </a:solidFill>
                <a:latin typeface="Book Antiqua" pitchFamily="18" charset="0"/>
              </a:rPr>
              <a:t>тапсырысы</a:t>
            </a:r>
            <a:r>
              <a:rPr lang="ru-RU" sz="2000" b="1" i="1" u="sng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b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 магистратура/резидентура)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326000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2492896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4068" y="3242593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Медициналық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555776" y="4106689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48164" y="4106689"/>
            <a:ext cx="648072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518680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БІЛІМ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4048" y="5177485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ДЕНСАУЛЫҚ САҚТАУ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ұйымында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42497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негізінде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Философия </a:t>
            </a:r>
            <a:r>
              <a:rPr lang="ru-RU" sz="2000" b="1" i="1" u="sng" dirty="0" err="1" smtClean="0">
                <a:solidFill>
                  <a:srgbClr val="C00000"/>
                </a:solidFill>
                <a:latin typeface="Book Antiqua" pitchFamily="18" charset="0"/>
              </a:rPr>
              <a:t>докторы</a:t>
            </a:r>
            <a:r>
              <a:rPr lang="ru-RU" sz="2000" b="1" i="1" u="sng" dirty="0" smtClean="0">
                <a:solidFill>
                  <a:srgbClr val="C00000"/>
                </a:solidFill>
                <a:latin typeface="Book Antiqua" pitchFamily="18" charset="0"/>
              </a:rPr>
              <a:t> (</a:t>
            </a:r>
            <a:r>
              <a:rPr lang="en-US" sz="2000" b="1" i="1" u="sng" dirty="0">
                <a:solidFill>
                  <a:srgbClr val="C00000"/>
                </a:solidFill>
                <a:latin typeface="Book Antiqua" pitchFamily="18" charset="0"/>
              </a:rPr>
              <a:t>PhD</a:t>
            </a:r>
            <a:r>
              <a:rPr lang="ru-RU" sz="2000" b="1" i="1" u="sng" dirty="0">
                <a:solidFill>
                  <a:srgbClr val="C00000"/>
                </a:solidFill>
                <a:latin typeface="Book Antiqua" pitchFamily="18" charset="0"/>
              </a:rPr>
              <a:t>)</a:t>
            </a:r>
          </a:p>
          <a:p>
            <a:pPr algn="ctr"/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бағдарламасы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b="1" i="1" u="sng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0876" y="2996952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</a:t>
            </a:r>
            <a:endParaRPr lang="en-US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420888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1" name="Стрелка вниз 10"/>
          <p:cNvSpPr/>
          <p:nvPr/>
        </p:nvSpPr>
        <p:spPr>
          <a:xfrm rot="2775717">
            <a:off x="3052168" y="3488859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8582271">
            <a:off x="5676876" y="3497860"/>
            <a:ext cx="504056" cy="792088"/>
          </a:xfrm>
          <a:prstGeom prst="downArrow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29309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жоғары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оқу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орнынан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кейінгі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ұйымдарында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(ЖОО-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ларда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3204" y="4293096"/>
            <a:ext cx="2519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ҒЫЛЫМИ ҰЙЫМДАРДА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en-US" dirty="0" smtClean="0"/>
              <a:t>PHD</a:t>
            </a:r>
            <a:r>
              <a:rPr lang="kk-KZ" dirty="0" smtClean="0"/>
              <a:t> </a:t>
            </a:r>
            <a:r>
              <a:rPr lang="ru-RU" dirty="0" smtClean="0"/>
              <a:t>ФИЛОСОФИЯ ДОКТОРЛАРЫ  (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тапсырысы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65242" y="4431595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немесе</a:t>
            </a:r>
            <a:endParaRPr lang="ru-RU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0439"/>
            <a:ext cx="8784975" cy="1200329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КВОТА ШЕГІНДЕ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ОҚУҒА ТҮСКЕН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АУЫЛ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ЖАСТАРЫ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ҚАТАРЫНАН ШЫҚҚАН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ҚР АЗАМАТТАРЫ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457489"/>
            <a:ext cx="842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шегінде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түсіп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техникалық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шаруашылығы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мамандықтары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оқыған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Book Antiqua" pitchFamily="18" charset="0"/>
              </a:rPr>
              <a:t>жастары</a:t>
            </a:r>
            <a:r>
              <a:rPr lang="ru-RU" sz="2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арасынан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шыққан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ҚР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азаматтары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26-баптың 8-тармағының 6-тармақшасына </a:t>
            </a:r>
            <a:r>
              <a:rPr lang="ru-RU" sz="2000" i="1" dirty="0" err="1" smtClean="0">
                <a:solidFill>
                  <a:srgbClr val="002060"/>
                </a:solidFill>
                <a:latin typeface="Book Antiqua" pitchFamily="18" charset="0"/>
              </a:rPr>
              <a:t>сәйкес</a:t>
            </a:r>
            <a:r>
              <a:rPr lang="ru-RU" sz="2000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endParaRPr lang="ru-RU" sz="2000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26" y="3430741"/>
            <a:ext cx="799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техникалық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ауыл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шаруашылығы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мамандықтары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7006" y="2823319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923928" y="4221088"/>
            <a:ext cx="1161007" cy="1008112"/>
          </a:xfrm>
          <a:prstGeom prst="downArrow">
            <a:avLst>
              <a:gd name="adj1" fmla="val 50000"/>
              <a:gd name="adj2" fmla="val 5481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6727" y="5477162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ОҚЫҒАН ЖЕРІ БОЙЫНША ӨҢІРДЕ 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123" y="134076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Мемлекеттік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беру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тапсырысы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БАСҚА МАМАНДЫҚТАРҒА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түскендер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(2017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жылдан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бастап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) (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яғни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медициналық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мамандықтарды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қоспағанда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)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3284984"/>
            <a:ext cx="6588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Барлық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бакалавриат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, магистратура)</a:t>
            </a:r>
            <a:endParaRPr lang="en-US" sz="2000" dirty="0" smtClean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68717" y="2564904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4063501" y="3861048"/>
            <a:ext cx="890976" cy="792088"/>
          </a:xfrm>
          <a:prstGeom prst="down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0">
                <a:srgbClr val="007C31"/>
              </a:gs>
              <a:gs pos="50000">
                <a:srgbClr val="28AD5F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576" y="486916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Меншік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нысанына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b="1" u="sng" dirty="0" err="1" smtClean="0">
                <a:solidFill>
                  <a:srgbClr val="00B050"/>
                </a:solidFill>
                <a:latin typeface="Book Antiqua" pitchFamily="18" charset="0"/>
              </a:rPr>
              <a:t>қарамастан</a:t>
            </a:r>
            <a:r>
              <a:rPr lang="ru-RU" sz="2000" b="1" u="sng" dirty="0" smtClean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ұйымдарда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өтейді</a:t>
            </a:r>
            <a:endParaRPr lang="ru-RU" sz="2000" b="1" u="sng" dirty="0">
              <a:solidFill>
                <a:srgbClr val="00B050"/>
              </a:solidFill>
              <a:latin typeface="Book Antiqu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184" y="248134"/>
            <a:ext cx="7488832" cy="830997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dirty="0" smtClean="0"/>
              <a:t>МЕМЛЕКЕТТІК БІЛІМ БЕРУ ТАПСЫРЫСЫ  (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мамандықтар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4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бөлу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түлектерді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мақсатында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оларды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endParaRPr lang="ru-RU" sz="2400" b="1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0" indent="0" fontAlgn="base">
              <a:buNone/>
            </a:pPr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сайын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мен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</a:t>
            </a:r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</a:rPr>
              <a:t>)</a:t>
            </a:r>
            <a:r>
              <a:rPr lang="kk-KZ" sz="2400" dirty="0" smtClean="0">
                <a:solidFill>
                  <a:srgbClr val="0070C0"/>
                </a:solidFill>
                <a:latin typeface="Book Antiqua" pitchFamily="18" charset="0"/>
              </a:rPr>
              <a:t> оқуын бітіретін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Қазақстан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Республикасы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ЖОО-лары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жанынан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marL="514350" indent="-514350" algn="just" fontAlgn="base">
              <a:buFont typeface="+mj-lt"/>
              <a:buAutoNum type="arabicPeriod" startAt="2"/>
            </a:pPr>
            <a:endParaRPr lang="ru-RU" sz="105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комиссияға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дәлелді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себептерсіз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келмей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қалған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/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олардың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қатысуынсыз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  <a:latin typeface="Book Antiqua" pitchFamily="18" charset="0"/>
              </a:rPr>
              <a:t>бөлінеді</a:t>
            </a:r>
            <a:r>
              <a:rPr lang="ru-RU" sz="2400" b="1" u="sng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66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Жас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мамандарды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тәртібі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(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, интернатура, магистратура, резидентура)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01208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жоғары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)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денсаулық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саласының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уәкілетті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органында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(мед.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ҚР ДСМ)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тәртіппен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: 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жас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мамандарды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жұмысқа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дербес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бөлу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жөніндегі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комиссиялар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құрылады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;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берушінің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алдағы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уақытта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орналастыруы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келгенге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дейін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орынның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сақталуы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туралы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өтінішхаты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(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анықтаманың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негізінде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 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сәтінде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бос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мерзімінде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есепте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уақытты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есептей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отырып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000" u="sng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u="sng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000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халықты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жұмыспен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қамту</a:t>
            </a:r>
            <a:r>
              <a:rPr lang="ru-RU" sz="2000" b="1" u="sng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u="sng" dirty="0" err="1">
                <a:solidFill>
                  <a:srgbClr val="00B0F0"/>
                </a:solidFill>
                <a:latin typeface="Book Antiqua" pitchFamily="18" charset="0"/>
              </a:rPr>
              <a:t>орталығында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тіркелуге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20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858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Жұмысқа бөлу</vt:lpstr>
      <vt:lpstr>Жас мамандарды бөлу тәртібі (бакалавриат, интернатура, магистратура, резидентура)</vt:lpstr>
      <vt:lpstr>Философия докторларын (PhD) бөлу тәртібі</vt:lpstr>
      <vt:lpstr>«Білім туралы» 47-баптың 17-2) тармағында жұмысты өтеу міндетінен босату қарастырылған   (оқу бітірген жылы Бөлу комиссиясының шешімімен ғана ұсынылады)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Акзира Сериккаликызы Сериккали</cp:lastModifiedBy>
  <cp:revision>102</cp:revision>
  <cp:lastPrinted>2021-10-15T10:00:46Z</cp:lastPrinted>
  <dcterms:created xsi:type="dcterms:W3CDTF">2019-02-25T04:24:15Z</dcterms:created>
  <dcterms:modified xsi:type="dcterms:W3CDTF">2022-02-15T05:18:11Z</dcterms:modified>
</cp:coreProperties>
</file>